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ca056add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ca056add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ca056add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ca056add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ca056add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ca056add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ca056add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ca056add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a056add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a056add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00" y="455625"/>
            <a:ext cx="5523375" cy="22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11229" l="19236" r="12429" t="0"/>
          <a:stretch/>
        </p:blipFill>
        <p:spPr>
          <a:xfrm>
            <a:off x="723374" y="994063"/>
            <a:ext cx="4352701" cy="37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250" y="793275"/>
            <a:ext cx="3096726" cy="13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5192975" y="2152425"/>
            <a:ext cx="36276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– ADUs provide 10 years of stable, affordable housing for very low-income families and RHNA credits for local jurisdictions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– Loans are low-interest, deferred for up to 20 years, and partially forgivable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– Fully recycled into new loans upon repayment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–  A regional solution for a regional challenge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4244800" y="428975"/>
            <a:ext cx="4703700" cy="1530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00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The innovative Affordable ADU Loan Program generates a new accessory dwelling unit that is affordable to build and affordable to rent by offering a discounted capital loan and leasing support to Orange County homeowners.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ADU?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75" y="1621925"/>
            <a:ext cx="4010525" cy="29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911650" y="2571750"/>
            <a:ext cx="50934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An Accessory Dwelling Unit (ADU) is a smaller, secondary residence on a lot that already has a home, or has one under construction.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ADUs serve various needs for homeowners, including housing elderly or young adult family members and caregivers or increasing household income as a rental outside of the family.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4294967295" type="body"/>
          </p:nvPr>
        </p:nvSpPr>
        <p:spPr>
          <a:xfrm>
            <a:off x="5204850" y="621625"/>
            <a:ext cx="3645600" cy="31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– </a:t>
            </a:r>
            <a:r>
              <a:rPr lang="en" sz="1400">
                <a:solidFill>
                  <a:srgbClr val="000000"/>
                </a:solidFill>
              </a:rPr>
              <a:t>$100,000 deferred loan for 20 years</a:t>
            </a:r>
            <a:endParaRPr sz="14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– </a:t>
            </a:r>
            <a:r>
              <a:rPr lang="en" sz="1400">
                <a:solidFill>
                  <a:srgbClr val="000000"/>
                </a:solidFill>
              </a:rPr>
              <a:t>$5,000 fully forgivable loan for disability-accessible ADUs*</a:t>
            </a:r>
            <a:endParaRPr sz="14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– </a:t>
            </a:r>
            <a:r>
              <a:rPr lang="en" sz="1400">
                <a:solidFill>
                  <a:srgbClr val="000000"/>
                </a:solidFill>
              </a:rPr>
              <a:t>$400 forgiveness per month with a qualified tenant</a:t>
            </a:r>
            <a:endParaRPr sz="14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– </a:t>
            </a:r>
            <a:r>
              <a:rPr lang="en" sz="1400">
                <a:solidFill>
                  <a:srgbClr val="000000"/>
                </a:solidFill>
              </a:rPr>
              <a:t>0-3% interest with a qualified tenant</a:t>
            </a:r>
            <a:endParaRPr sz="14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– </a:t>
            </a:r>
            <a:r>
              <a:rPr lang="en" sz="1400">
                <a:solidFill>
                  <a:srgbClr val="000000"/>
                </a:solidFill>
              </a:rPr>
              <a:t>Option to rent to family or students</a:t>
            </a:r>
            <a:endParaRPr sz="14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– </a:t>
            </a:r>
            <a:r>
              <a:rPr lang="en" sz="1400">
                <a:solidFill>
                  <a:srgbClr val="000000"/>
                </a:solidFill>
              </a:rPr>
              <a:t>Professional property management assistance for finding and selecting a tenant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13655" l="0" r="26411" t="14017"/>
          <a:stretch/>
        </p:blipFill>
        <p:spPr>
          <a:xfrm>
            <a:off x="257025" y="882325"/>
            <a:ext cx="5036877" cy="2646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552450" y="3967975"/>
            <a:ext cx="8298000" cy="944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be eligible, homeowners must reside in the </a:t>
            </a: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principal</a:t>
            </a: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home in a Trust member city/county, be in the process of building an ADU (but not completed), have secured adequate funding for the remaining construction costs, not exceed maximum debt ratios, and work with a licensed contractor.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 txBox="1"/>
          <p:nvPr>
            <p:ph idx="4294967295" type="title"/>
          </p:nvPr>
        </p:nvSpPr>
        <p:spPr>
          <a:xfrm>
            <a:off x="0" y="218400"/>
            <a:ext cx="4371600" cy="9447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Benefits for Homeowners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an “eligible tenant?”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13" y="1678398"/>
            <a:ext cx="7906027" cy="20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10825" y="4110800"/>
            <a:ext cx="84522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Anyone whose income is less than 50% of the Area Median Income (AMI) for Orange County is an eligible renter </a:t>
            </a:r>
            <a:endParaRPr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Apply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151275" y="1594325"/>
            <a:ext cx="41910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Sign up for the Interest Standby List on the Trust’s website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Wait for an</a:t>
            </a:r>
            <a:r>
              <a:rPr lang="en">
                <a:solidFill>
                  <a:srgbClr val="000000"/>
                </a:solidFill>
              </a:rPr>
              <a:t> invitation to complete an application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Complete the application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Applications will be reviewed, and loan commitment letters will be issued on a first-come, first-served basis.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00000"/>
                </a:solidFill>
              </a:rPr>
              <a:t>When you receive the invitation, you should respond as soon as you can with the required information</a:t>
            </a:r>
            <a:endParaRPr/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5314550" y="1730700"/>
            <a:ext cx="3879600" cy="23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–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Feasibility Assessment of the ADU and site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–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ecent loan statements on any debt on the property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–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Preliminary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cost estimate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a builder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–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Proof of other funding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–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Preliminary Design plan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–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Property appraisal, depending on the debt-to-value of your home</a:t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5003150" y="1124625"/>
            <a:ext cx="4191000" cy="62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Application Requirements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" name="Google Shape;103;p18"/>
          <p:cNvGrpSpPr/>
          <p:nvPr/>
        </p:nvGrpSpPr>
        <p:grpSpPr>
          <a:xfrm>
            <a:off x="6586756" y="3402829"/>
            <a:ext cx="2295721" cy="1680477"/>
            <a:chOff x="5364075" y="-2693075"/>
            <a:chExt cx="2897175" cy="2147575"/>
          </a:xfrm>
        </p:grpSpPr>
        <p:pic>
          <p:nvPicPr>
            <p:cNvPr id="104" name="Google Shape;10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64075" y="-2693075"/>
              <a:ext cx="2897175" cy="214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17875" y="-1985600"/>
              <a:ext cx="1323475" cy="13116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ADU">
  <a:themeElements>
    <a:clrScheme name="Paradigm">
      <a:dk1>
        <a:srgbClr val="D97B29"/>
      </a:dk1>
      <a:lt1>
        <a:srgbClr val="FFFFFF"/>
      </a:lt1>
      <a:dk2>
        <a:srgbClr val="8C8C8C"/>
      </a:dk2>
      <a:lt2>
        <a:srgbClr val="404040"/>
      </a:lt2>
      <a:accent1>
        <a:srgbClr val="8C8C8C"/>
      </a:accent1>
      <a:accent2>
        <a:srgbClr val="D9C4B1"/>
      </a:accent2>
      <a:accent3>
        <a:srgbClr val="EDE3DA"/>
      </a:accent3>
      <a:accent4>
        <a:srgbClr val="804646"/>
      </a:accent4>
      <a:accent5>
        <a:srgbClr val="45955C"/>
      </a:accent5>
      <a:accent6>
        <a:srgbClr val="BF3939"/>
      </a:accent6>
      <a:hlink>
        <a:srgbClr val="39BF8D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